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handoutMasterIdLst>
    <p:handoutMasterId r:id="rId37"/>
  </p:handoutMasterIdLst>
  <p:sldIdLst>
    <p:sldId id="1460" r:id="rId2"/>
    <p:sldId id="1555" r:id="rId3"/>
    <p:sldId id="1556" r:id="rId4"/>
    <p:sldId id="298" r:id="rId5"/>
    <p:sldId id="299" r:id="rId6"/>
    <p:sldId id="1563" r:id="rId7"/>
    <p:sldId id="1560" r:id="rId8"/>
    <p:sldId id="1564" r:id="rId9"/>
    <p:sldId id="1565" r:id="rId10"/>
    <p:sldId id="1562" r:id="rId11"/>
    <p:sldId id="1567" r:id="rId12"/>
    <p:sldId id="1568" r:id="rId13"/>
    <p:sldId id="1569" r:id="rId14"/>
    <p:sldId id="1571" r:id="rId15"/>
    <p:sldId id="1574" r:id="rId16"/>
    <p:sldId id="1572" r:id="rId17"/>
    <p:sldId id="1573" r:id="rId18"/>
    <p:sldId id="1575" r:id="rId19"/>
    <p:sldId id="1576" r:id="rId20"/>
    <p:sldId id="1577" r:id="rId21"/>
    <p:sldId id="1578" r:id="rId22"/>
    <p:sldId id="1579" r:id="rId23"/>
    <p:sldId id="1588" r:id="rId24"/>
    <p:sldId id="1589" r:id="rId25"/>
    <p:sldId id="1590" r:id="rId26"/>
    <p:sldId id="1591" r:id="rId27"/>
    <p:sldId id="1559" r:id="rId28"/>
    <p:sldId id="1581" r:id="rId29"/>
    <p:sldId id="1582" r:id="rId30"/>
    <p:sldId id="1585" r:id="rId31"/>
    <p:sldId id="1584" r:id="rId32"/>
    <p:sldId id="1586" r:id="rId33"/>
    <p:sldId id="1583" r:id="rId34"/>
    <p:sldId id="1587" r:id="rId35"/>
    <p:sldId id="1521" r:id="rId36"/>
  </p:sldIdLst>
  <p:sldSz cx="9144000" cy="6858000" type="screen4x3"/>
  <p:notesSz cx="9928225" cy="67960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33" autoAdjust="0"/>
    <p:restoredTop sz="94660"/>
  </p:normalViewPr>
  <p:slideViewPr>
    <p:cSldViewPr snapToGrid="0">
      <p:cViewPr varScale="1">
        <p:scale>
          <a:sx n="91" d="100"/>
          <a:sy n="91" d="100"/>
        </p:scale>
        <p:origin x="4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CAF7-BFC5-4EE8-B056-B6E997AF8D10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FEA1-A3D8-45D9-9AA6-7C4DBE63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1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6"/>
            <a:ext cx="9144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599673"/>
            <a:ext cx="78867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8666"/>
            <a:ext cx="8005425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2018-06-24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6"/>
            <a:ext cx="9144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700057"/>
            <a:ext cx="8996516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09A7E-0421-4449-855D-E5CDC26A2353}"/>
              </a:ext>
            </a:extLst>
          </p:cNvPr>
          <p:cNvSpPr/>
          <p:nvPr userDrawn="1"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7P5hHiBQna0" TargetMode="Externa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4uYVKXpOnw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TensorFlow</a:t>
            </a:r>
            <a:r>
              <a:rPr lang="ko-KR" altLang="en-US" b="1" dirty="0"/>
              <a:t> 커스텀 모듈</a:t>
            </a:r>
            <a:br>
              <a:rPr lang="en-US" altLang="ko-KR" b="1" dirty="0"/>
            </a:br>
            <a:r>
              <a:rPr lang="ko-KR" altLang="en-US" b="1" dirty="0"/>
              <a:t>직접 구현해보기</a:t>
            </a:r>
            <a:endParaRPr lang="ko-KR" alt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김도현</a:t>
            </a:r>
            <a:endParaRPr lang="en-US" altLang="ko-KR" b="1" dirty="0"/>
          </a:p>
          <a:p>
            <a:r>
              <a:rPr lang="ko-KR" altLang="en-US" dirty="0"/>
              <a:t>중앙대학교 소프트웨어학부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이메일</a:t>
            </a:r>
            <a:r>
              <a:rPr lang="en-US" altLang="ko-KR" dirty="0"/>
              <a:t>: dohyeon.cau@gmail.com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 learning Pipeline Review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AC520D-48B3-47CC-B7F8-62B25086387F}"/>
              </a:ext>
            </a:extLst>
          </p:cNvPr>
          <p:cNvGrpSpPr/>
          <p:nvPr/>
        </p:nvGrpSpPr>
        <p:grpSpPr>
          <a:xfrm>
            <a:off x="875826" y="1745099"/>
            <a:ext cx="7553083" cy="4436480"/>
            <a:chOff x="875826" y="1309209"/>
            <a:chExt cx="7553083" cy="443648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BB9C74-FF18-46EE-8324-2E5481DCF365}"/>
                </a:ext>
              </a:extLst>
            </p:cNvPr>
            <p:cNvSpPr txBox="1"/>
            <p:nvPr/>
          </p:nvSpPr>
          <p:spPr>
            <a:xfrm>
              <a:off x="1347425" y="3784015"/>
              <a:ext cx="1384022" cy="325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(a) Graph</a:t>
              </a:r>
              <a:r>
                <a:rPr lang="ko-KR" altLang="en-US" sz="1600" b="1" dirty="0"/>
                <a:t> 정의</a:t>
              </a:r>
            </a:p>
          </p:txBody>
        </p:sp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7907E5BC-4319-4823-8789-25B080C2A755}"/>
                </a:ext>
              </a:extLst>
            </p:cNvPr>
            <p:cNvSpPr/>
            <p:nvPr/>
          </p:nvSpPr>
          <p:spPr>
            <a:xfrm rot="19731913">
              <a:off x="3621374" y="2489525"/>
              <a:ext cx="935110" cy="250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D317BCE-3819-47D8-B105-A9260C1F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826" y="2587309"/>
              <a:ext cx="2656510" cy="119670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D7AEB37-F9CC-48BE-BF27-A3936938F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6127"/>
            <a:stretch/>
          </p:blipFill>
          <p:spPr>
            <a:xfrm>
              <a:off x="4345281" y="4050220"/>
              <a:ext cx="4083628" cy="119670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AF87DE4-B1BF-40B3-845D-2C4DFCC8D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639"/>
            <a:stretch/>
          </p:blipFill>
          <p:spPr>
            <a:xfrm>
              <a:off x="4345281" y="1309209"/>
              <a:ext cx="4083628" cy="1029829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3A532D71-9330-42CC-893B-E9AECF4F6E12}"/>
                </a:ext>
              </a:extLst>
            </p:cNvPr>
            <p:cNvSpPr/>
            <p:nvPr/>
          </p:nvSpPr>
          <p:spPr>
            <a:xfrm rot="1816315">
              <a:off x="3730084" y="3644273"/>
              <a:ext cx="935110" cy="25036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9A461B-43ED-4117-8F00-1517875BC47C}"/>
                </a:ext>
              </a:extLst>
            </p:cNvPr>
            <p:cNvSpPr txBox="1"/>
            <p:nvPr/>
          </p:nvSpPr>
          <p:spPr>
            <a:xfrm>
              <a:off x="5116843" y="2452028"/>
              <a:ext cx="25405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(b) Inference : </a:t>
              </a:r>
              <a:r>
                <a:rPr lang="ko-KR" altLang="en-US" sz="1600" b="1" dirty="0"/>
                <a:t>출력 값 사용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C6E568-1CD5-451A-A69D-0CF2AEADF537}"/>
                </a:ext>
              </a:extLst>
            </p:cNvPr>
            <p:cNvSpPr txBox="1"/>
            <p:nvPr/>
          </p:nvSpPr>
          <p:spPr>
            <a:xfrm>
              <a:off x="5149834" y="5407135"/>
              <a:ext cx="23465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(c) Training : </a:t>
              </a:r>
              <a:r>
                <a:rPr lang="ko-KR" altLang="en-US" sz="1600" b="1" dirty="0" err="1"/>
                <a:t>역전파</a:t>
              </a:r>
              <a:r>
                <a:rPr lang="ko-KR" altLang="en-US" sz="1600" b="1" dirty="0"/>
                <a:t> 수행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A89F5A4-C41D-4258-84E5-B9D29497EF35}"/>
              </a:ext>
            </a:extLst>
          </p:cNvPr>
          <p:cNvSpPr txBox="1"/>
          <p:nvPr/>
        </p:nvSpPr>
        <p:spPr>
          <a:xfrm>
            <a:off x="187860" y="1136231"/>
            <a:ext cx="8135945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딥 러닝을 위해서는 우선 그래프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신경망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를 정의해야 한다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77856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구성요소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E16494-93E6-46B7-B269-6A75EC551DB3}"/>
              </a:ext>
            </a:extLst>
          </p:cNvPr>
          <p:cNvSpPr txBox="1"/>
          <p:nvPr/>
        </p:nvSpPr>
        <p:spPr>
          <a:xfrm>
            <a:off x="287181" y="5520300"/>
            <a:ext cx="350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TensorFlow primitive type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14A8F-5DD9-4E2F-ADC3-11DB62D34D75}"/>
              </a:ext>
            </a:extLst>
          </p:cNvPr>
          <p:cNvSpPr txBox="1"/>
          <p:nvPr/>
        </p:nvSpPr>
        <p:spPr>
          <a:xfrm>
            <a:off x="4571728" y="5520300"/>
            <a:ext cx="40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TensorFlow primitive type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BC4ED6-20DB-40BF-9040-CB7814B5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970" y="1660400"/>
            <a:ext cx="2107325" cy="1103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979AEE-7FDF-470D-A25A-CAA158CB90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36"/>
          <a:stretch/>
        </p:blipFill>
        <p:spPr>
          <a:xfrm>
            <a:off x="4724403" y="2888741"/>
            <a:ext cx="3752194" cy="26710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AE8225-3130-4873-8EEE-900EBEEC5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40" y="3429000"/>
            <a:ext cx="3362325" cy="1743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82EA28-A75F-41BD-A7FC-16D0F3430086}"/>
              </a:ext>
            </a:extLst>
          </p:cNvPr>
          <p:cNvSpPr txBox="1"/>
          <p:nvPr/>
        </p:nvSpPr>
        <p:spPr>
          <a:xfrm>
            <a:off x="187860" y="1153034"/>
            <a:ext cx="8135945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그래프는 </a:t>
            </a:r>
            <a:r>
              <a:rPr lang="en-US" altLang="ko-KR" sz="1400" b="1" dirty="0"/>
              <a:t>TensorFlow primitive type</a:t>
            </a:r>
            <a:r>
              <a:rPr lang="ko-KR" altLang="en-US" sz="1400" b="1" dirty="0"/>
              <a:t>과 </a:t>
            </a:r>
            <a:r>
              <a:rPr lang="en-US" altLang="ko-KR" sz="1400" b="1" dirty="0"/>
              <a:t>TensorFlow operator (Node) </a:t>
            </a:r>
            <a:r>
              <a:rPr lang="ko-KR" altLang="en-US" sz="1400" b="1" dirty="0"/>
              <a:t>로 구성된다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223835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Primitive type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89F5A4-C41D-4258-84E5-B9D29497EF35}"/>
              </a:ext>
            </a:extLst>
          </p:cNvPr>
          <p:cNvSpPr txBox="1"/>
          <p:nvPr/>
        </p:nvSpPr>
        <p:spPr>
          <a:xfrm>
            <a:off x="289660" y="4266378"/>
            <a:ext cx="813594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Constant : </a:t>
            </a:r>
            <a:r>
              <a:rPr lang="ko-KR" altLang="en-US" sz="1400" b="1" dirty="0"/>
              <a:t>초기화 되고 나면 값을 변경할 수 없음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Variable : </a:t>
            </a:r>
            <a:r>
              <a:rPr lang="ko-KR" altLang="en-US" sz="1400" b="1" dirty="0"/>
              <a:t>초기화 되고 난 뒤에도 값을 변경할 수 있음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Placeholder : </a:t>
            </a:r>
            <a:r>
              <a:rPr lang="ko-KR" altLang="en-US" sz="1400" b="1" dirty="0"/>
              <a:t>독립적으로 값을 가지지 않으며 </a:t>
            </a:r>
            <a:r>
              <a:rPr lang="en-US" altLang="ko-KR" sz="1400" b="1" dirty="0"/>
              <a:t>feed </a:t>
            </a:r>
            <a:r>
              <a:rPr lang="ko-KR" altLang="en-US" sz="1400" b="1" dirty="0"/>
              <a:t>된 입력 값에 따라 값이 바뀜</a:t>
            </a:r>
            <a:endParaRPr lang="en-US" altLang="ko-KR" sz="1400" b="1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1642261-3598-420E-B46C-21684905BBE6}"/>
              </a:ext>
            </a:extLst>
          </p:cNvPr>
          <p:cNvGrpSpPr/>
          <p:nvPr/>
        </p:nvGrpSpPr>
        <p:grpSpPr>
          <a:xfrm>
            <a:off x="457200" y="1536528"/>
            <a:ext cx="8397271" cy="1681443"/>
            <a:chOff x="403563" y="3400677"/>
            <a:chExt cx="8634839" cy="16814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E16494-93E6-46B7-B269-6A75EC551DB3}"/>
                </a:ext>
              </a:extLst>
            </p:cNvPr>
            <p:cNvSpPr txBox="1"/>
            <p:nvPr/>
          </p:nvSpPr>
          <p:spPr>
            <a:xfrm>
              <a:off x="403563" y="4181166"/>
              <a:ext cx="1137468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Tensor</a:t>
              </a:r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BAE8225-3130-4873-8EEE-900EBEEC5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835" b="4277"/>
            <a:stretch/>
          </p:blipFill>
          <p:spPr>
            <a:xfrm>
              <a:off x="6342993" y="3413603"/>
              <a:ext cx="2695409" cy="1668517"/>
            </a:xfrm>
            <a:prstGeom prst="rect">
              <a:avLst/>
            </a:prstGeom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B2B16925-972F-4016-A9D7-3DEE8C17F50E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541031" y="4365832"/>
              <a:ext cx="5080486" cy="64063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018921D-A0BB-414D-B7C8-9428F942AB50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541031" y="3886996"/>
              <a:ext cx="858172" cy="478836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34538E-E93A-4A82-B40B-8CAA06E48981}"/>
                </a:ext>
              </a:extLst>
            </p:cNvPr>
            <p:cNvSpPr txBox="1"/>
            <p:nvPr/>
          </p:nvSpPr>
          <p:spPr>
            <a:xfrm>
              <a:off x="2486418" y="3700299"/>
              <a:ext cx="1139652" cy="369332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Variable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714772-8672-4B07-BDD1-93ABD3497721}"/>
                </a:ext>
              </a:extLst>
            </p:cNvPr>
            <p:cNvSpPr txBox="1"/>
            <p:nvPr/>
          </p:nvSpPr>
          <p:spPr>
            <a:xfrm>
              <a:off x="4414344" y="3400677"/>
              <a:ext cx="1928649" cy="369332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Symbolic Variable</a:t>
              </a:r>
              <a:endParaRPr lang="ko-KR" altLang="en-US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7266C74-34F2-4539-8C65-3AB6D09D71B4}"/>
                </a:ext>
              </a:extLst>
            </p:cNvPr>
            <p:cNvCxnSpPr>
              <a:cxnSpLocks/>
              <a:stCxn id="17" idx="3"/>
              <a:endCxn id="14" idx="1"/>
            </p:cNvCxnSpPr>
            <p:nvPr/>
          </p:nvCxnSpPr>
          <p:spPr>
            <a:xfrm>
              <a:off x="3626070" y="3884965"/>
              <a:ext cx="2716923" cy="362897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6D62403-2F37-4441-8827-AE527A1A34E1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 flipV="1">
              <a:off x="3626070" y="3585343"/>
              <a:ext cx="788274" cy="299622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9D6E615-EC7F-4609-9009-777EECB715C9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6342993" y="3585343"/>
              <a:ext cx="45958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65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 (Node)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06247-771C-449F-8AF3-9A613BB38918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TensorFlow</a:t>
            </a:r>
            <a:r>
              <a:rPr lang="ko-KR" altLang="en-US" sz="1400" b="1" dirty="0"/>
              <a:t> 연산을 위해서는 </a:t>
            </a:r>
            <a:r>
              <a:rPr lang="en-US" altLang="ko-KR" sz="1400" b="1" dirty="0"/>
              <a:t>TensorFlow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operator</a:t>
            </a:r>
            <a:r>
              <a:rPr lang="ko-KR" altLang="en-US" sz="1400" b="1" dirty="0"/>
              <a:t>를 사용해야 한다</a:t>
            </a:r>
            <a:endParaRPr lang="en-US" altLang="ko-KR" sz="1400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6990C7-1B5B-4D6C-9B87-ECAF527E02B6}"/>
              </a:ext>
            </a:extLst>
          </p:cNvPr>
          <p:cNvGrpSpPr/>
          <p:nvPr/>
        </p:nvGrpSpPr>
        <p:grpSpPr>
          <a:xfrm>
            <a:off x="339115" y="1664627"/>
            <a:ext cx="7412090" cy="1622312"/>
            <a:chOff x="339115" y="1741375"/>
            <a:chExt cx="8465770" cy="18529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37C2747-7EDA-4C83-82B4-01C20317B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115" y="1741375"/>
              <a:ext cx="2040747" cy="106473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8BE161-03D8-4873-9013-B6CA21FD0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115" y="2878074"/>
              <a:ext cx="8465770" cy="716236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FCB6EC3-2E52-4B50-B055-BF569B031B16}"/>
              </a:ext>
            </a:extLst>
          </p:cNvPr>
          <p:cNvGrpSpPr/>
          <p:nvPr/>
        </p:nvGrpSpPr>
        <p:grpSpPr>
          <a:xfrm>
            <a:off x="339115" y="4088886"/>
            <a:ext cx="6649081" cy="1710581"/>
            <a:chOff x="339115" y="4124479"/>
            <a:chExt cx="7825450" cy="201322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85FF5BE-B48A-4744-AEE9-252107F10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115" y="4124479"/>
              <a:ext cx="2283782" cy="93561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0BC5A8-700B-4F89-8114-C4833AB7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115" y="5132054"/>
              <a:ext cx="7825450" cy="100564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C681A1-3633-4B2F-A3C0-8B283E692A26}"/>
              </a:ext>
            </a:extLst>
          </p:cNvPr>
          <p:cNvSpPr txBox="1"/>
          <p:nvPr/>
        </p:nvSpPr>
        <p:spPr>
          <a:xfrm>
            <a:off x="2547984" y="3349943"/>
            <a:ext cx="4048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(a)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TensorFlow primitive type + </a:t>
            </a:r>
            <a:r>
              <a:rPr lang="ko-KR" altLang="en-US" sz="1400" b="1" dirty="0" err="1"/>
              <a:t>파이썬</a:t>
            </a:r>
            <a:r>
              <a:rPr lang="ko-KR" altLang="en-US" sz="1400" b="1" dirty="0"/>
              <a:t> 기본 연산자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08290C-7012-4E5F-94ED-3F8CA037FE5D}"/>
              </a:ext>
            </a:extLst>
          </p:cNvPr>
          <p:cNvSpPr txBox="1"/>
          <p:nvPr/>
        </p:nvSpPr>
        <p:spPr>
          <a:xfrm>
            <a:off x="2521118" y="5860610"/>
            <a:ext cx="410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(b)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TensorFlow primitive type + TensorFlow Operator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6667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를 사용 해야 하는 이유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06247-771C-449F-8AF3-9A613BB38918}"/>
              </a:ext>
            </a:extLst>
          </p:cNvPr>
          <p:cNvSpPr txBox="1"/>
          <p:nvPr/>
        </p:nvSpPr>
        <p:spPr>
          <a:xfrm>
            <a:off x="294915" y="1223123"/>
            <a:ext cx="8135945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Symbolic </a:t>
            </a:r>
            <a:r>
              <a:rPr lang="ko-KR" altLang="en-US" sz="1400" b="1" dirty="0"/>
              <a:t>연산은 연산의 내용을 미리 정의해주는 것이기 때문에 </a:t>
            </a:r>
            <a:r>
              <a:rPr lang="ko-KR" altLang="en-US" sz="1400" b="1" dirty="0" err="1"/>
              <a:t>파이썬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math</a:t>
            </a:r>
            <a:r>
              <a:rPr lang="ko-KR" altLang="en-US" sz="1400" b="1" dirty="0"/>
              <a:t> 연산자를 사용할 수 없다 </a:t>
            </a:r>
            <a:r>
              <a:rPr lang="en-US" altLang="ko-KR" sz="1400" b="1" dirty="0"/>
              <a:t>.   (+,-,*,/ </a:t>
            </a:r>
            <a:r>
              <a:rPr lang="ko-KR" altLang="en-US" sz="1400" b="1" dirty="0"/>
              <a:t>의 연산자는 미리 오버로딩 되어있기 때문에 사용 가능하다</a:t>
            </a:r>
            <a:r>
              <a:rPr lang="en-US" altLang="ko-KR" sz="1400" b="1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671D-171B-4A20-920C-BBAAD0B14E69}"/>
              </a:ext>
            </a:extLst>
          </p:cNvPr>
          <p:cNvSpPr txBox="1"/>
          <p:nvPr/>
        </p:nvSpPr>
        <p:spPr>
          <a:xfrm>
            <a:off x="294915" y="1926649"/>
            <a:ext cx="813594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TensorFlow Operator</a:t>
            </a:r>
            <a:r>
              <a:rPr lang="ko-KR" altLang="en-US" sz="1400" b="1" dirty="0"/>
              <a:t>에는 미분 값을 자동으로 계산해 주기 위한 </a:t>
            </a:r>
            <a:r>
              <a:rPr lang="en-US" altLang="ko-KR" sz="1400" b="1" dirty="0"/>
              <a:t>gradient Tensor</a:t>
            </a:r>
            <a:r>
              <a:rPr lang="ko-KR" altLang="en-US" sz="1400" b="1" dirty="0"/>
              <a:t>가 포함되어 있다</a:t>
            </a:r>
            <a:r>
              <a:rPr lang="en-US" altLang="ko-KR" sz="1400" b="1" dirty="0"/>
              <a:t>.</a:t>
            </a:r>
            <a:br>
              <a:rPr lang="en-US" altLang="ko-KR" sz="1400" b="1" dirty="0"/>
            </a:br>
            <a:r>
              <a:rPr lang="ko-KR" altLang="en-US" sz="1400" b="1" dirty="0"/>
              <a:t>이는 나중에 </a:t>
            </a:r>
            <a:r>
              <a:rPr lang="en-US" altLang="ko-KR" sz="1400" b="1" dirty="0"/>
              <a:t>Optimizer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tf.gradient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에 의하여 처리된다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4BCC5C-8A42-4EDE-9D3D-F278BD350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73" b="6843"/>
          <a:stretch/>
        </p:blipFill>
        <p:spPr>
          <a:xfrm>
            <a:off x="250271" y="2678134"/>
            <a:ext cx="5790868" cy="3711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B9C248-4771-4032-8764-586CA011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19" y="3429000"/>
            <a:ext cx="3377306" cy="19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를 사용 해야 하는 이유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206247-771C-449F-8AF3-9A613BB38918}"/>
              </a:ext>
            </a:extLst>
          </p:cNvPr>
          <p:cNvSpPr txBox="1"/>
          <p:nvPr/>
        </p:nvSpPr>
        <p:spPr>
          <a:xfrm>
            <a:off x="294915" y="1223123"/>
            <a:ext cx="8135945" cy="703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Symbolic </a:t>
            </a:r>
            <a:r>
              <a:rPr lang="ko-KR" altLang="en-US" sz="1400" b="1" dirty="0"/>
              <a:t>연산은 연산의 내용을 미리 정의해주는 것이기 때문에 </a:t>
            </a:r>
            <a:r>
              <a:rPr lang="en-US" altLang="ko-KR" sz="1400" b="1" dirty="0"/>
              <a:t>Imperative </a:t>
            </a:r>
            <a:r>
              <a:rPr lang="ko-KR" altLang="en-US" sz="1400" b="1" dirty="0"/>
              <a:t>연산인 </a:t>
            </a:r>
            <a:r>
              <a:rPr lang="ko-KR" altLang="en-US" sz="1400" b="1" dirty="0" err="1"/>
              <a:t>파이썬</a:t>
            </a:r>
            <a:r>
              <a:rPr lang="ko-KR" altLang="en-US" sz="1400" b="1" dirty="0"/>
              <a:t> 기본 연산자를 사용할 수 없다</a:t>
            </a:r>
            <a:endParaRPr lang="en-US" altLang="ko-KR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2671D-171B-4A20-920C-BBAAD0B14E69}"/>
              </a:ext>
            </a:extLst>
          </p:cNvPr>
          <p:cNvSpPr txBox="1"/>
          <p:nvPr/>
        </p:nvSpPr>
        <p:spPr>
          <a:xfrm>
            <a:off x="294915" y="1926649"/>
            <a:ext cx="813594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TensorFlow Operator</a:t>
            </a:r>
            <a:r>
              <a:rPr lang="ko-KR" altLang="en-US" sz="1400" b="1" dirty="0"/>
              <a:t>에는 미분 값을 자동으로 계산해 주기 위한 </a:t>
            </a:r>
            <a:r>
              <a:rPr lang="en-US" altLang="ko-KR" sz="1400" b="1" dirty="0"/>
              <a:t>gradient Tensor</a:t>
            </a:r>
            <a:r>
              <a:rPr lang="ko-KR" altLang="en-US" sz="1400" b="1" dirty="0"/>
              <a:t>가 포함되어 있다</a:t>
            </a:r>
            <a:r>
              <a:rPr lang="en-US" altLang="ko-KR" sz="1400" b="1" dirty="0"/>
              <a:t>.</a:t>
            </a:r>
            <a:br>
              <a:rPr lang="en-US" altLang="ko-KR" sz="1400" b="1" dirty="0"/>
            </a:br>
            <a:r>
              <a:rPr lang="ko-KR" altLang="en-US" sz="1400" b="1" dirty="0"/>
              <a:t>이는 나중에 </a:t>
            </a:r>
            <a:r>
              <a:rPr lang="en-US" altLang="ko-KR" sz="1400" b="1" dirty="0"/>
              <a:t>Optimizer</a:t>
            </a:r>
            <a:r>
              <a:rPr lang="ko-KR" altLang="en-US" sz="1400" b="1" dirty="0"/>
              <a:t>의 </a:t>
            </a:r>
            <a:r>
              <a:rPr lang="en-US" altLang="ko-KR" sz="1400" b="1" dirty="0" err="1"/>
              <a:t>tf.gradient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에 의하여 처리된다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endParaRPr lang="en-US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4BCC5C-8A42-4EDE-9D3D-F278BD350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73" b="6843"/>
          <a:stretch/>
        </p:blipFill>
        <p:spPr>
          <a:xfrm>
            <a:off x="250271" y="2678134"/>
            <a:ext cx="5790868" cy="37110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B9C248-4771-4032-8764-586CA011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19" y="3429000"/>
            <a:ext cx="3377306" cy="199194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230ED3-EBE1-428D-AB47-3ACA66A67E48}"/>
              </a:ext>
            </a:extLst>
          </p:cNvPr>
          <p:cNvSpPr/>
          <p:nvPr/>
        </p:nvSpPr>
        <p:spPr>
          <a:xfrm>
            <a:off x="0" y="1121644"/>
            <a:ext cx="9144000" cy="5321545"/>
          </a:xfrm>
          <a:prstGeom prst="rect">
            <a:avLst/>
          </a:prstGeom>
          <a:solidFill>
            <a:schemeClr val="tx1">
              <a:alpha val="8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endParaRPr lang="en-US" altLang="ko-KR" sz="2000" b="1" dirty="0"/>
          </a:p>
          <a:p>
            <a:pPr algn="ctr"/>
            <a:r>
              <a:rPr lang="ko-KR" altLang="en-US" sz="2000" b="1" dirty="0"/>
              <a:t>역전파가 </a:t>
            </a:r>
            <a:r>
              <a:rPr lang="en-US" altLang="ko-KR" sz="2000" b="1" dirty="0"/>
              <a:t>d</a:t>
            </a:r>
            <a:r>
              <a:rPr lang="ko-KR" altLang="en-US" sz="2000" b="1" dirty="0"/>
              <a:t>에서 중단된다</a:t>
            </a:r>
            <a:r>
              <a:rPr lang="en-US" altLang="ko-KR" sz="2000" b="1" dirty="0"/>
              <a:t>.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A59ED4-3A6F-4E1A-91CE-FA05832F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89" y="1622065"/>
            <a:ext cx="6298422" cy="353127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화살표: 오른쪽으로 구부러짐 5">
            <a:extLst>
              <a:ext uri="{FF2B5EF4-FFF2-40B4-BE49-F238E27FC236}">
                <a16:creationId xmlns:a16="http://schemas.microsoft.com/office/drawing/2014/main" id="{1AD66EC5-051E-4FD6-9236-E9CECE74815B}"/>
              </a:ext>
            </a:extLst>
          </p:cNvPr>
          <p:cNvSpPr/>
          <p:nvPr/>
        </p:nvSpPr>
        <p:spPr>
          <a:xfrm flipV="1">
            <a:off x="2037839" y="3839269"/>
            <a:ext cx="314893" cy="884122"/>
          </a:xfrm>
          <a:prstGeom prst="curv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1DC8C-EFEC-466F-BA34-AF702C7B4FC6}"/>
              </a:ext>
            </a:extLst>
          </p:cNvPr>
          <p:cNvSpPr txBox="1"/>
          <p:nvPr/>
        </p:nvSpPr>
        <p:spPr>
          <a:xfrm>
            <a:off x="1846921" y="397331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45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D9200E-80F1-4648-BD09-3DBE7C522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2" y="2528224"/>
            <a:ext cx="6561056" cy="2528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대부분의 </a:t>
            </a:r>
            <a:r>
              <a:rPr lang="en-US" altLang="ko-KR" sz="1400" b="1" dirty="0"/>
              <a:t>NumPy</a:t>
            </a:r>
            <a:r>
              <a:rPr lang="ko-KR" altLang="en-US" sz="1400" b="1" dirty="0"/>
              <a:t> 연산자와 대응된다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843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TensorFlow Operator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Neural Network</a:t>
            </a:r>
            <a:r>
              <a:rPr lang="ko-KR" altLang="en-US" sz="1400" b="1" dirty="0"/>
              <a:t>와 관련된 모듈이나 연산자들은 </a:t>
            </a:r>
            <a:r>
              <a:rPr lang="en-US" altLang="ko-KR" sz="1400" b="1" dirty="0" err="1"/>
              <a:t>tf.nn</a:t>
            </a:r>
            <a:r>
              <a:rPr lang="ko-KR" altLang="en-US" sz="1400" b="1" dirty="0"/>
              <a:t>에 구현되어 있다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D626CB-C6D3-4076-9EB1-93142C80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0" y="2303814"/>
            <a:ext cx="8368880" cy="315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0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와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모든 </a:t>
            </a:r>
            <a:r>
              <a:rPr lang="en-US" altLang="ko-KR" sz="1400" b="1" dirty="0"/>
              <a:t>TensorFlow Primitive Type</a:t>
            </a:r>
            <a:r>
              <a:rPr lang="ko-KR" altLang="en-US" sz="1400" b="1" dirty="0"/>
              <a:t>이나 </a:t>
            </a:r>
            <a:r>
              <a:rPr lang="en-US" altLang="ko-KR" sz="1400" b="1" dirty="0"/>
              <a:t>Operator</a:t>
            </a:r>
            <a:r>
              <a:rPr lang="ko-KR" altLang="en-US" sz="1400" b="1" dirty="0"/>
              <a:t>들은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정의 시 현재 사용중인 그래프에 추가된다</a:t>
            </a:r>
            <a:endParaRPr lang="en-US" altLang="ko-KR" sz="1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4AE3D2-2730-480D-9A5B-8B4AE522F9B4}"/>
              </a:ext>
            </a:extLst>
          </p:cNvPr>
          <p:cNvGrpSpPr/>
          <p:nvPr/>
        </p:nvGrpSpPr>
        <p:grpSpPr>
          <a:xfrm>
            <a:off x="874481" y="1665584"/>
            <a:ext cx="7323588" cy="4200696"/>
            <a:chOff x="323977" y="1638859"/>
            <a:chExt cx="8424596" cy="48322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2307D39-F0AF-4E47-BBD9-88873CE0A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0018"/>
            <a:stretch/>
          </p:blipFill>
          <p:spPr>
            <a:xfrm>
              <a:off x="323977" y="1638859"/>
              <a:ext cx="4023966" cy="252845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88F2674-9B45-444C-B043-5ED6EA34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175" y="1652103"/>
              <a:ext cx="3825398" cy="24780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1B2BD6-7082-4EDC-911C-D78346FB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977" y="4363537"/>
              <a:ext cx="8424596" cy="21075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275C89-D504-47F8-99C7-927013E48908}"/>
              </a:ext>
            </a:extLst>
          </p:cNvPr>
          <p:cNvSpPr txBox="1"/>
          <p:nvPr/>
        </p:nvSpPr>
        <p:spPr>
          <a:xfrm>
            <a:off x="106587" y="6023191"/>
            <a:ext cx="6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5"/>
              </a:rPr>
              <a:t>https://www.youtube.com/watch?v=7P5hHiBQna0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09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Tensor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와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반복문 안에서 </a:t>
            </a:r>
            <a:r>
              <a:rPr lang="en-US" altLang="ko-KR" sz="1400" b="1" dirty="0"/>
              <a:t>Tensor</a:t>
            </a:r>
            <a:r>
              <a:rPr lang="ko-KR" altLang="en-US" sz="1400" b="1" dirty="0"/>
              <a:t>를 선언하는 것에 주의</a:t>
            </a:r>
            <a:r>
              <a:rPr lang="en-US" altLang="ko-KR" sz="1400" b="1" dirty="0"/>
              <a:t>! Tensor</a:t>
            </a:r>
            <a:r>
              <a:rPr lang="ko-KR" altLang="en-US" sz="1400" b="1" dirty="0"/>
              <a:t>가 수천 개 추가 될 수 있다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172C87-7D39-478B-A6D6-F4E5FE678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39"/>
          <a:stretch/>
        </p:blipFill>
        <p:spPr>
          <a:xfrm>
            <a:off x="5795237" y="1770316"/>
            <a:ext cx="2931903" cy="42701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2551E0-98A9-445A-BDB2-89348000E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37"/>
          <a:stretch/>
        </p:blipFill>
        <p:spPr>
          <a:xfrm>
            <a:off x="416860" y="1770316"/>
            <a:ext cx="5167486" cy="42701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6FCBDD8-6A7D-44DA-9340-7167E169B33F}"/>
              </a:ext>
            </a:extLst>
          </p:cNvPr>
          <p:cNvSpPr/>
          <p:nvPr/>
        </p:nvSpPr>
        <p:spPr>
          <a:xfrm>
            <a:off x="1138458" y="3276095"/>
            <a:ext cx="4366109" cy="726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349FC2-22BC-42DB-86DC-784E834C17C1}"/>
              </a:ext>
            </a:extLst>
          </p:cNvPr>
          <p:cNvSpPr/>
          <p:nvPr/>
        </p:nvSpPr>
        <p:spPr>
          <a:xfrm>
            <a:off x="6667248" y="2102664"/>
            <a:ext cx="1053679" cy="16215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7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Preview - TensorFlow Popularity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D4BEB-1E97-4656-9807-055CD0DFF28A}"/>
              </a:ext>
            </a:extLst>
          </p:cNvPr>
          <p:cNvSpPr txBox="1"/>
          <p:nvPr/>
        </p:nvSpPr>
        <p:spPr>
          <a:xfrm>
            <a:off x="811924" y="5799055"/>
            <a:ext cx="7520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TensorFlow</a:t>
            </a:r>
            <a:r>
              <a:rPr lang="ko-KR" altLang="en-US" b="1" dirty="0"/>
              <a:t>의 장점 </a:t>
            </a:r>
            <a:r>
              <a:rPr lang="en-US" altLang="ko-KR" b="1" dirty="0"/>
              <a:t>: </a:t>
            </a:r>
            <a:r>
              <a:rPr lang="ko-KR" altLang="en-US" b="1" dirty="0"/>
              <a:t>많은 사용자 수</a:t>
            </a:r>
          </a:p>
        </p:txBody>
      </p:sp>
      <p:sp>
        <p:nvSpPr>
          <p:cNvPr id="10" name="Rectangle 99">
            <a:extLst>
              <a:ext uri="{FF2B5EF4-FFF2-40B4-BE49-F238E27FC236}">
                <a16:creationId xmlns:a16="http://schemas.microsoft.com/office/drawing/2014/main" id="{098DA5A7-F658-42E3-9FE5-12C6B8B93116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4DB12B-8D85-45B3-A81E-940F1DEDA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45" y="1350578"/>
            <a:ext cx="5735110" cy="41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3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Graph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와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Graph</a:t>
            </a:r>
            <a:r>
              <a:rPr lang="ko-KR" altLang="en-US" b="1" dirty="0"/>
              <a:t>는 설계도</a:t>
            </a:r>
            <a:r>
              <a:rPr lang="en-US" altLang="ko-KR" b="1" dirty="0"/>
              <a:t>, Session</a:t>
            </a:r>
            <a:r>
              <a:rPr lang="ko-KR" altLang="en-US" b="1" dirty="0"/>
              <a:t>은 실체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4E590E-6CE5-46D0-B7E5-A3A67EC1F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2" t="12043" r="21310"/>
          <a:stretch/>
        </p:blipFill>
        <p:spPr>
          <a:xfrm>
            <a:off x="787229" y="2441560"/>
            <a:ext cx="1925690" cy="1837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E731F8-A0C7-4ABA-B761-C5B6CA925E34}"/>
              </a:ext>
            </a:extLst>
          </p:cNvPr>
          <p:cNvSpPr txBox="1"/>
          <p:nvPr/>
        </p:nvSpPr>
        <p:spPr>
          <a:xfrm>
            <a:off x="294915" y="4514191"/>
            <a:ext cx="3061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그래프 정의</a:t>
            </a:r>
            <a:endParaRPr lang="en-US" altLang="ko-KR" b="1" dirty="0"/>
          </a:p>
          <a:p>
            <a:pPr algn="ctr"/>
            <a:r>
              <a:rPr lang="en-US" altLang="ko-KR" b="1" dirty="0"/>
              <a:t>(</a:t>
            </a:r>
            <a:r>
              <a:rPr lang="ko-KR" altLang="en-US" b="1" dirty="0"/>
              <a:t>따로 지정 해주지 않을 경우</a:t>
            </a:r>
            <a:endParaRPr lang="en-US" altLang="ko-KR" b="1" dirty="0"/>
          </a:p>
          <a:p>
            <a:pPr algn="ctr"/>
            <a:r>
              <a:rPr lang="ko-KR" altLang="en-US" b="1" dirty="0"/>
              <a:t> </a:t>
            </a:r>
            <a:r>
              <a:rPr lang="en-US" altLang="ko-KR" b="1" dirty="0" err="1"/>
              <a:t>tf.default_graph</a:t>
            </a:r>
            <a:r>
              <a:rPr lang="ko-KR" altLang="en-US" b="1" dirty="0"/>
              <a:t>에 정의된다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331542CD-441A-4B00-8C1D-AC3C7E879057}"/>
              </a:ext>
            </a:extLst>
          </p:cNvPr>
          <p:cNvSpPr/>
          <p:nvPr/>
        </p:nvSpPr>
        <p:spPr>
          <a:xfrm>
            <a:off x="3233707" y="3769674"/>
            <a:ext cx="2077080" cy="23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6DCBA-8D11-428C-8C9F-164A79E4CBD6}"/>
              </a:ext>
            </a:extLst>
          </p:cNvPr>
          <p:cNvSpPr txBox="1"/>
          <p:nvPr/>
        </p:nvSpPr>
        <p:spPr>
          <a:xfrm>
            <a:off x="3286722" y="3396064"/>
            <a:ext cx="18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/>
              <a:t>sess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</a:t>
            </a:r>
            <a:r>
              <a:rPr lang="en-US" altLang="ko-KR" b="1" dirty="0" err="1"/>
              <a:t>tf.Session</a:t>
            </a:r>
            <a:r>
              <a:rPr lang="en-US" altLang="ko-KR" b="1" dirty="0"/>
              <a:t>()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FA3AF-FED0-4F6F-A5C8-AF09D8A010A7}"/>
              </a:ext>
            </a:extLst>
          </p:cNvPr>
          <p:cNvSpPr txBox="1"/>
          <p:nvPr/>
        </p:nvSpPr>
        <p:spPr>
          <a:xfrm>
            <a:off x="6061684" y="3700065"/>
            <a:ext cx="162256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b="1" dirty="0"/>
              <a:t>그래프 실체화</a:t>
            </a:r>
          </a:p>
        </p:txBody>
      </p:sp>
    </p:spTree>
    <p:extLst>
      <p:ext uri="{BB962C8B-B14F-4D97-AF65-F5344CB8AC3E}">
        <p14:creationId xmlns:p14="http://schemas.microsoft.com/office/powerpoint/2010/main" val="1466154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Graph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정의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Session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초기화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B0B153-D878-403D-9446-86CF531EE012}"/>
              </a:ext>
            </a:extLst>
          </p:cNvPr>
          <p:cNvSpPr txBox="1"/>
          <p:nvPr/>
        </p:nvSpPr>
        <p:spPr>
          <a:xfrm>
            <a:off x="294915" y="1223123"/>
            <a:ext cx="8135945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/>
              <a:t>Constant</a:t>
            </a:r>
            <a:r>
              <a:rPr lang="ko-KR" altLang="en-US" b="1" dirty="0"/>
              <a:t>들은 그래프 실체화시 초기화 된다</a:t>
            </a:r>
            <a:br>
              <a:rPr lang="en-US" altLang="ko-KR" b="1" dirty="0"/>
            </a:br>
            <a:endParaRPr lang="en-US" altLang="ko-KR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b="1" dirty="0" err="1"/>
              <a:t>sess.run</a:t>
            </a:r>
            <a:r>
              <a:rPr lang="en-US" altLang="ko-KR" b="1" dirty="0"/>
              <a:t>(</a:t>
            </a:r>
            <a:r>
              <a:rPr lang="en-US" altLang="ko-KR" b="1" dirty="0" err="1"/>
              <a:t>tf.global_variables_initializer</a:t>
            </a:r>
            <a:r>
              <a:rPr lang="en-US" altLang="ko-KR" b="1" dirty="0"/>
              <a:t>()) </a:t>
            </a:r>
            <a:r>
              <a:rPr lang="ko-KR" altLang="en-US" b="1" dirty="0"/>
              <a:t>는 실제화 된 모든 </a:t>
            </a:r>
            <a:r>
              <a:rPr lang="en-US" altLang="ko-KR" b="1" dirty="0"/>
              <a:t>Variable Tensor</a:t>
            </a:r>
            <a:r>
              <a:rPr lang="ko-KR" altLang="en-US" b="1" dirty="0"/>
              <a:t>들의 </a:t>
            </a:r>
            <a:r>
              <a:rPr lang="en-US" altLang="ko-KR" b="1" dirty="0"/>
              <a:t>initializer</a:t>
            </a:r>
            <a:r>
              <a:rPr lang="ko-KR" altLang="en-US" b="1" dirty="0"/>
              <a:t>에 따라 </a:t>
            </a:r>
            <a:r>
              <a:rPr lang="en-US" altLang="ko-KR" b="1" dirty="0"/>
              <a:t>assign() </a:t>
            </a:r>
            <a:r>
              <a:rPr lang="ko-KR" altLang="en-US" b="1" dirty="0"/>
              <a:t>연산자를 실행시킨다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06F7B3-DD83-48F0-AA8B-2995BD839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17" y="3183857"/>
            <a:ext cx="3099740" cy="28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6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ReLU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C5F1CB-A050-474A-A07E-5F51CFA3DE8A}"/>
              </a:ext>
            </a:extLst>
          </p:cNvPr>
          <p:cNvGrpSpPr/>
          <p:nvPr/>
        </p:nvGrpSpPr>
        <p:grpSpPr>
          <a:xfrm>
            <a:off x="0" y="1154436"/>
            <a:ext cx="9046561" cy="4132125"/>
            <a:chOff x="0" y="1790279"/>
            <a:chExt cx="9046561" cy="41321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F3C05E5-57F2-4B1F-952F-6D401F418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90279"/>
              <a:ext cx="9046561" cy="41321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E7D4AF7-C6A4-4957-BAE3-B7375C47CF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68"/>
            <a:stretch/>
          </p:blipFill>
          <p:spPr>
            <a:xfrm>
              <a:off x="5603913" y="1915864"/>
              <a:ext cx="3077518" cy="2625513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8BE85D1-B729-46A2-A9DB-FEDE589B2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913" y="5361925"/>
            <a:ext cx="5182252" cy="9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/>
          <p:nvPr/>
        </p:nvCxnSpPr>
        <p:spPr>
          <a:xfrm>
            <a:off x="8241711" y="2040747"/>
            <a:ext cx="47233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5070575" y="3506209"/>
            <a:ext cx="14028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013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>
            <a:cxnSpLocks/>
          </p:cNvCxnSpPr>
          <p:nvPr/>
        </p:nvCxnSpPr>
        <p:spPr>
          <a:xfrm>
            <a:off x="7872318" y="2040747"/>
            <a:ext cx="84173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3590988" y="3506209"/>
            <a:ext cx="384532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BCB6249-115A-4341-860A-3D1DC0593B80}"/>
              </a:ext>
            </a:extLst>
          </p:cNvPr>
          <p:cNvSpPr txBox="1"/>
          <p:nvPr/>
        </p:nvSpPr>
        <p:spPr>
          <a:xfrm>
            <a:off x="1752907" y="5649901"/>
            <a:ext cx="5944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Log</a:t>
            </a:r>
            <a:r>
              <a:rPr lang="ko-KR" altLang="en-US" b="1" dirty="0"/>
              <a:t>함수에 </a:t>
            </a:r>
            <a:r>
              <a:rPr lang="en-US" altLang="ko-KR" b="1" dirty="0"/>
              <a:t>0</a:t>
            </a:r>
            <a:r>
              <a:rPr lang="ko-KR" altLang="en-US" b="1" dirty="0"/>
              <a:t>이 들어가지 않도록</a:t>
            </a:r>
            <a:br>
              <a:rPr lang="en-US" altLang="ko-KR" b="1" dirty="0"/>
            </a:br>
            <a:r>
              <a:rPr lang="en-US" altLang="ko-KR" b="1" dirty="0" err="1"/>
              <a:t>tf.clip_by_value</a:t>
            </a:r>
            <a:r>
              <a:rPr lang="ko-KR" altLang="en-US" b="1" dirty="0"/>
              <a:t>로 </a:t>
            </a:r>
            <a:r>
              <a:rPr lang="en-US" altLang="ko-KR" b="1" dirty="0"/>
              <a:t>under bound</a:t>
            </a:r>
            <a:r>
              <a:rPr lang="ko-KR" altLang="en-US" b="1" dirty="0"/>
              <a:t>와 </a:t>
            </a:r>
            <a:r>
              <a:rPr lang="en-US" altLang="ko-KR" b="1" dirty="0"/>
              <a:t>upper bound</a:t>
            </a:r>
            <a:r>
              <a:rPr lang="ko-KR" altLang="en-US" b="1" dirty="0"/>
              <a:t>를 정해준다</a:t>
            </a:r>
          </a:p>
        </p:txBody>
      </p:sp>
    </p:spTree>
    <p:extLst>
      <p:ext uri="{BB962C8B-B14F-4D97-AF65-F5344CB8AC3E}">
        <p14:creationId xmlns:p14="http://schemas.microsoft.com/office/powerpoint/2010/main" val="168455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>
            <a:cxnSpLocks/>
          </p:cNvCxnSpPr>
          <p:nvPr/>
        </p:nvCxnSpPr>
        <p:spPr>
          <a:xfrm>
            <a:off x="7496374" y="2040747"/>
            <a:ext cx="37594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3064148" y="3506209"/>
            <a:ext cx="45417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531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0B89B6-9BFA-48C2-B3FD-A22FE21B1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992"/>
            <a:ext cx="9144000" cy="3754015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모듈 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Softmax_CrossEntrophy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함수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4765DE-844C-47F2-8ECA-111FA107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575" y="1366460"/>
            <a:ext cx="3980919" cy="1073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BC8F97D-0CEF-44EB-AB0E-C1FDFC351A47}"/>
              </a:ext>
            </a:extLst>
          </p:cNvPr>
          <p:cNvCxnSpPr>
            <a:cxnSpLocks/>
          </p:cNvCxnSpPr>
          <p:nvPr/>
        </p:nvCxnSpPr>
        <p:spPr>
          <a:xfrm>
            <a:off x="6545640" y="2385918"/>
            <a:ext cx="95073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4413E6-FDF0-4E4A-A3C5-44F04FAC3DD7}"/>
              </a:ext>
            </a:extLst>
          </p:cNvPr>
          <p:cNvCxnSpPr>
            <a:cxnSpLocks/>
          </p:cNvCxnSpPr>
          <p:nvPr/>
        </p:nvCxnSpPr>
        <p:spPr>
          <a:xfrm>
            <a:off x="2228472" y="3506209"/>
            <a:ext cx="89623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848B40C-1AE0-4C4E-BF76-2C897E17FBAB}"/>
              </a:ext>
            </a:extLst>
          </p:cNvPr>
          <p:cNvCxnSpPr>
            <a:cxnSpLocks/>
          </p:cNvCxnSpPr>
          <p:nvPr/>
        </p:nvCxnSpPr>
        <p:spPr>
          <a:xfrm>
            <a:off x="7630094" y="3506209"/>
            <a:ext cx="135040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0761A6-80BB-4D4F-95B5-D17B6D6EDF22}"/>
              </a:ext>
            </a:extLst>
          </p:cNvPr>
          <p:cNvSpPr/>
          <p:nvPr/>
        </p:nvSpPr>
        <p:spPr>
          <a:xfrm>
            <a:off x="6164632" y="4754880"/>
            <a:ext cx="866817" cy="1598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BDD613-9285-41D0-A145-FCD9A95C8AB1}"/>
              </a:ext>
            </a:extLst>
          </p:cNvPr>
          <p:cNvSpPr txBox="1"/>
          <p:nvPr/>
        </p:nvSpPr>
        <p:spPr>
          <a:xfrm>
            <a:off x="783402" y="5983721"/>
            <a:ext cx="512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가로방향 </a:t>
            </a:r>
            <a:r>
              <a:rPr lang="en-US" altLang="ko-KR" b="1" dirty="0"/>
              <a:t>(</a:t>
            </a:r>
            <a:r>
              <a:rPr lang="en-US" altLang="ko-KR" b="1" dirty="0" err="1"/>
              <a:t>reduction_indice</a:t>
            </a:r>
            <a:r>
              <a:rPr lang="en-US" altLang="ko-KR" b="1" dirty="0"/>
              <a:t> =[1]) </a:t>
            </a:r>
            <a:r>
              <a:rPr lang="ko-KR" altLang="en-US" b="1" dirty="0"/>
              <a:t>로 합을 구해준다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591C20C1-364F-4CE0-B525-DC41D85990A9}"/>
              </a:ext>
            </a:extLst>
          </p:cNvPr>
          <p:cNvSpPr/>
          <p:nvPr/>
        </p:nvSpPr>
        <p:spPr>
          <a:xfrm>
            <a:off x="7200032" y="5362229"/>
            <a:ext cx="218004" cy="436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17DF59-833B-4292-AE89-43D9FA76EE67}"/>
              </a:ext>
            </a:extLst>
          </p:cNvPr>
          <p:cNvSpPr/>
          <p:nvPr/>
        </p:nvSpPr>
        <p:spPr>
          <a:xfrm>
            <a:off x="7586620" y="4760063"/>
            <a:ext cx="301686" cy="1598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1FEEA-52DC-4C81-B874-5E9A53EBF9D9}"/>
              </a:ext>
            </a:extLst>
          </p:cNvPr>
          <p:cNvSpPr txBox="1"/>
          <p:nvPr/>
        </p:nvSpPr>
        <p:spPr>
          <a:xfrm>
            <a:off x="6382569" y="40084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10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B5AFEA-10F9-458A-B0F6-56EEAF376D09}"/>
              </a:ext>
            </a:extLst>
          </p:cNvPr>
          <p:cNvSpPr txBox="1"/>
          <p:nvPr/>
        </p:nvSpPr>
        <p:spPr>
          <a:xfrm>
            <a:off x="7586620" y="40019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AE5DC1-2CAE-4E1E-B15E-B2AFF67F9E89}"/>
              </a:ext>
            </a:extLst>
          </p:cNvPr>
          <p:cNvSpPr txBox="1"/>
          <p:nvPr/>
        </p:nvSpPr>
        <p:spPr>
          <a:xfrm>
            <a:off x="4018845" y="5177563"/>
            <a:ext cx="171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Num_minibatch</a:t>
            </a:r>
            <a:endParaRPr lang="ko-KR" altLang="en-US" b="1" dirty="0"/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D63C670A-7D84-4F17-89B1-FDB0BF0FFA1B}"/>
              </a:ext>
            </a:extLst>
          </p:cNvPr>
          <p:cNvSpPr/>
          <p:nvPr/>
        </p:nvSpPr>
        <p:spPr>
          <a:xfrm>
            <a:off x="5843238" y="4821787"/>
            <a:ext cx="274667" cy="1415511"/>
          </a:xfrm>
          <a:prstGeom prst="leftBrace">
            <a:avLst>
              <a:gd name="adj1" fmla="val 60203"/>
              <a:gd name="adj2" fmla="val 526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7FD5ACBC-653F-4149-95E8-68E2169919DA}"/>
              </a:ext>
            </a:extLst>
          </p:cNvPr>
          <p:cNvSpPr/>
          <p:nvPr/>
        </p:nvSpPr>
        <p:spPr>
          <a:xfrm rot="5400000">
            <a:off x="6496112" y="4189857"/>
            <a:ext cx="191618" cy="813167"/>
          </a:xfrm>
          <a:prstGeom prst="leftBrace">
            <a:avLst>
              <a:gd name="adj1" fmla="val 60203"/>
              <a:gd name="adj2" fmla="val 526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>
            <a:extLst>
              <a:ext uri="{FF2B5EF4-FFF2-40B4-BE49-F238E27FC236}">
                <a16:creationId xmlns:a16="http://schemas.microsoft.com/office/drawing/2014/main" id="{A17FB8DF-2124-4201-824F-EEDACE0D0AA5}"/>
              </a:ext>
            </a:extLst>
          </p:cNvPr>
          <p:cNvSpPr/>
          <p:nvPr/>
        </p:nvSpPr>
        <p:spPr>
          <a:xfrm rot="5400000">
            <a:off x="7641654" y="4445599"/>
            <a:ext cx="191618" cy="301686"/>
          </a:xfrm>
          <a:prstGeom prst="leftBrace">
            <a:avLst>
              <a:gd name="adj1" fmla="val 60203"/>
              <a:gd name="adj2" fmla="val 52662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25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강력한 시각화 도구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D1D9B3-A2B5-487D-B24B-AC2C8E640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64" y="2519141"/>
            <a:ext cx="2966755" cy="17800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FB1EAAD-51DC-4533-B4B6-0721B986E1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57" r="8030" b="4284"/>
          <a:stretch/>
        </p:blipFill>
        <p:spPr>
          <a:xfrm>
            <a:off x="0" y="1253515"/>
            <a:ext cx="1354978" cy="48223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9AF432-32BF-47DD-A783-2E879B00CF89}"/>
              </a:ext>
            </a:extLst>
          </p:cNvPr>
          <p:cNvSpPr txBox="1"/>
          <p:nvPr/>
        </p:nvSpPr>
        <p:spPr>
          <a:xfrm>
            <a:off x="3225608" y="4511444"/>
            <a:ext cx="104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(a) Scalar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85C553-CF6F-4958-AADF-FC1C1E6FAA75}"/>
              </a:ext>
            </a:extLst>
          </p:cNvPr>
          <p:cNvSpPr txBox="1"/>
          <p:nvPr/>
        </p:nvSpPr>
        <p:spPr>
          <a:xfrm>
            <a:off x="6620092" y="4511444"/>
            <a:ext cx="107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(b) Graph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A19CB63-FA69-4575-B6B5-1568AB579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57"/>
          <a:stretch/>
        </p:blipFill>
        <p:spPr>
          <a:xfrm>
            <a:off x="5575758" y="2519141"/>
            <a:ext cx="2839198" cy="17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94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C8DDDB-CB1E-4BFF-A656-4C73FF61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69" y="1201936"/>
            <a:ext cx="5510623" cy="375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20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F324A9-18BD-4E5B-8255-100D4A98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645"/>
            <a:ext cx="8332546" cy="49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866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Preview - TensorFlow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예제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CD4BEB-1E97-4656-9807-055CD0DFF28A}"/>
              </a:ext>
            </a:extLst>
          </p:cNvPr>
          <p:cNvSpPr txBox="1"/>
          <p:nvPr/>
        </p:nvSpPr>
        <p:spPr>
          <a:xfrm>
            <a:off x="204952" y="5207178"/>
            <a:ext cx="8734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사용자 수가 많은 만큼 다양하고 많은 예제가 준비되어 있다</a:t>
            </a:r>
            <a:endParaRPr lang="en-US" altLang="ko-KR" b="1" dirty="0"/>
          </a:p>
          <a:p>
            <a:pPr algn="ctr"/>
            <a:r>
              <a:rPr lang="en-US" altLang="ko-KR" b="1" dirty="0"/>
              <a:t>=&gt; </a:t>
            </a:r>
            <a:r>
              <a:rPr lang="ko-KR" altLang="en-US" b="1" dirty="0"/>
              <a:t>이를 토대로 목적에 맞게 수정하여 사용하려면 </a:t>
            </a:r>
            <a:r>
              <a:rPr lang="en-US" altLang="ko-KR" b="1" dirty="0"/>
              <a:t>TensorFlow</a:t>
            </a:r>
            <a:r>
              <a:rPr lang="ko-KR" altLang="en-US" b="1" dirty="0"/>
              <a:t>를 이해하여야 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75FFA1-1345-4591-B623-C6EE2B4C2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81" y="2174248"/>
            <a:ext cx="2349064" cy="1563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61E953-9807-4DC9-95F4-EED467F37310}"/>
              </a:ext>
            </a:extLst>
          </p:cNvPr>
          <p:cNvSpPr txBox="1"/>
          <p:nvPr/>
        </p:nvSpPr>
        <p:spPr>
          <a:xfrm>
            <a:off x="3571336" y="3925614"/>
            <a:ext cx="1728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lphaLcParenBoth" startAt="2"/>
            </a:pPr>
            <a:r>
              <a:rPr lang="ko-KR" altLang="en-US" sz="1400" dirty="0"/>
              <a:t>강화 학습 예제 </a:t>
            </a:r>
            <a:br>
              <a:rPr lang="en-US" altLang="ko-KR" sz="1400" dirty="0"/>
            </a:br>
            <a:r>
              <a:rPr lang="en-US" altLang="ko-KR" sz="1400" dirty="0"/>
              <a:t>Cart Pole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10A263-A356-4E14-B12C-EB1233E1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08" y="2431750"/>
            <a:ext cx="1935206" cy="1306072"/>
          </a:xfrm>
          <a:prstGeom prst="rect">
            <a:avLst/>
          </a:prstGeom>
        </p:spPr>
      </p:pic>
      <p:sp>
        <p:nvSpPr>
          <p:cNvPr id="10" name="Rectangle 99">
            <a:extLst>
              <a:ext uri="{FF2B5EF4-FFF2-40B4-BE49-F238E27FC236}">
                <a16:creationId xmlns:a16="http://schemas.microsoft.com/office/drawing/2014/main" id="{098DA5A7-F658-42E3-9FE5-12C6B8B93116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036BE2-901C-498A-83F5-793D758D5126}"/>
              </a:ext>
            </a:extLst>
          </p:cNvPr>
          <p:cNvSpPr txBox="1"/>
          <p:nvPr/>
        </p:nvSpPr>
        <p:spPr>
          <a:xfrm>
            <a:off x="621873" y="3925614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(a)  </a:t>
            </a:r>
            <a:r>
              <a:rPr lang="ko-KR" altLang="en-US" sz="1400" dirty="0"/>
              <a:t>지도학습</a:t>
            </a:r>
            <a:r>
              <a:rPr lang="en-US" altLang="ko-KR" sz="1400" dirty="0"/>
              <a:t> </a:t>
            </a:r>
            <a:r>
              <a:rPr lang="ko-KR" altLang="en-US" sz="1400" dirty="0"/>
              <a:t>예제</a:t>
            </a:r>
            <a:br>
              <a:rPr lang="en-US" altLang="ko-KR" sz="1400" dirty="0"/>
            </a:br>
            <a:r>
              <a:rPr lang="en-US" altLang="ko-KR" sz="1400" dirty="0"/>
              <a:t>Object Detection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8625959-673C-4803-A618-70044D1EAF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36" b="46733"/>
          <a:stretch/>
        </p:blipFill>
        <p:spPr>
          <a:xfrm>
            <a:off x="6355915" y="2337854"/>
            <a:ext cx="2280917" cy="14938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81CDB0-D146-4BCC-A5BD-012C4F270E96}"/>
              </a:ext>
            </a:extLst>
          </p:cNvPr>
          <p:cNvSpPr txBox="1"/>
          <p:nvPr/>
        </p:nvSpPr>
        <p:spPr>
          <a:xfrm>
            <a:off x="6766045" y="392561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(c)  Google TF API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32166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F170F-4DA4-4D79-AD6E-992D29B38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683" y="1388289"/>
            <a:ext cx="4654634" cy="1397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0D00F0-7BDB-48BE-9DAC-7B499A78AB03}"/>
              </a:ext>
            </a:extLst>
          </p:cNvPr>
          <p:cNvSpPr txBox="1"/>
          <p:nvPr/>
        </p:nvSpPr>
        <p:spPr>
          <a:xfrm>
            <a:off x="2066602" y="5522735"/>
            <a:ext cx="501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Terminal : </a:t>
            </a:r>
            <a:r>
              <a:rPr lang="en-US" altLang="ko-KR" b="1" dirty="0" err="1"/>
              <a:t>tensorboard</a:t>
            </a:r>
            <a:r>
              <a:rPr lang="ko-KR" altLang="en-US" b="1" dirty="0"/>
              <a:t> </a:t>
            </a:r>
            <a:r>
              <a:rPr lang="en-US" altLang="ko-KR" b="1" dirty="0"/>
              <a:t>–</a:t>
            </a:r>
            <a:r>
              <a:rPr lang="en-US" altLang="ko-KR" b="1" dirty="0" err="1"/>
              <a:t>logdir</a:t>
            </a:r>
            <a:r>
              <a:rPr lang="en-US" altLang="ko-KR" b="1" dirty="0"/>
              <a:t>=./board –port 6007</a:t>
            </a:r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3F4E50-47D9-44D7-9C58-1DCF0B7FD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96" b="26539"/>
          <a:stretch/>
        </p:blipFill>
        <p:spPr>
          <a:xfrm>
            <a:off x="592303" y="3027815"/>
            <a:ext cx="7959394" cy="21739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3266264-F0F8-4991-BB7E-A95687D0991C}"/>
              </a:ext>
            </a:extLst>
          </p:cNvPr>
          <p:cNvSpPr/>
          <p:nvPr/>
        </p:nvSpPr>
        <p:spPr>
          <a:xfrm>
            <a:off x="3987689" y="2934716"/>
            <a:ext cx="4254021" cy="414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39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D00F0-7BDB-48BE-9DAC-7B499A78AB03}"/>
              </a:ext>
            </a:extLst>
          </p:cNvPr>
          <p:cNvSpPr txBox="1"/>
          <p:nvPr/>
        </p:nvSpPr>
        <p:spPr>
          <a:xfrm>
            <a:off x="3277254" y="5591160"/>
            <a:ext cx="265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Browser : </a:t>
            </a:r>
            <a:r>
              <a:rPr lang="en-US" altLang="ko-KR" b="1" dirty="0" err="1"/>
              <a:t>localhost:PORT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DD16A9-32BE-434E-9E4F-C7693182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136" y="1236793"/>
            <a:ext cx="4977728" cy="43844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43ADC9-4F8D-4137-B098-7BCEF34B620C}"/>
              </a:ext>
            </a:extLst>
          </p:cNvPr>
          <p:cNvSpPr txBox="1"/>
          <p:nvPr/>
        </p:nvSpPr>
        <p:spPr>
          <a:xfrm>
            <a:off x="106587" y="6023191"/>
            <a:ext cx="6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https://www.youtube.com/watch?v=e4uYVKXpOnw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788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그래프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검증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0D020-5E85-4379-A0FB-0D34F07D7312}"/>
              </a:ext>
            </a:extLst>
          </p:cNvPr>
          <p:cNvSpPr txBox="1"/>
          <p:nvPr/>
        </p:nvSpPr>
        <p:spPr>
          <a:xfrm>
            <a:off x="1692846" y="5661548"/>
            <a:ext cx="5758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코드상으로는 무엇이 </a:t>
            </a:r>
            <a:r>
              <a:rPr lang="ko-KR" altLang="en-US" b="1"/>
              <a:t>잘못되었는지 확인하기 쉽지 않다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FED3C4-8A61-4AB4-A690-327EEEED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4652"/>
            <a:ext cx="9144000" cy="187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그래프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검증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4B279A0-0D8C-40FA-8F1E-7D5584F9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452"/>
            <a:ext cx="9144000" cy="4465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0D020-5E85-4379-A0FB-0D34F07D7312}"/>
              </a:ext>
            </a:extLst>
          </p:cNvPr>
          <p:cNvSpPr txBox="1"/>
          <p:nvPr/>
        </p:nvSpPr>
        <p:spPr>
          <a:xfrm>
            <a:off x="1221820" y="5661548"/>
            <a:ext cx="6700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Dropout </a:t>
            </a:r>
            <a:r>
              <a:rPr lang="ko-KR" altLang="en-US" b="1" dirty="0"/>
              <a:t>레이어가 제대로 연결되지 않았음을 쉽게 확인할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912587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 board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그래프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검증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FED3C4-8A61-4AB4-A690-327EEEED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4652"/>
            <a:ext cx="9144000" cy="1870364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90DFEF-8CBD-4AF9-99E5-4565A7FE6FB8}"/>
              </a:ext>
            </a:extLst>
          </p:cNvPr>
          <p:cNvCxnSpPr>
            <a:cxnSpLocks/>
          </p:cNvCxnSpPr>
          <p:nvPr/>
        </p:nvCxnSpPr>
        <p:spPr>
          <a:xfrm>
            <a:off x="2918813" y="4214718"/>
            <a:ext cx="16531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2A49FED-4507-4C47-A98F-43688794FE00}"/>
              </a:ext>
            </a:extLst>
          </p:cNvPr>
          <p:cNvSpPr txBox="1"/>
          <p:nvPr/>
        </p:nvSpPr>
        <p:spPr>
          <a:xfrm>
            <a:off x="432886" y="5660119"/>
            <a:ext cx="827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이와 같이 </a:t>
            </a:r>
            <a:r>
              <a:rPr lang="ko-KR" altLang="en-US" b="1" dirty="0" err="1"/>
              <a:t>텐서보드를</a:t>
            </a:r>
            <a:r>
              <a:rPr lang="ko-KR" altLang="en-US" b="1" dirty="0"/>
              <a:t> 사용하여 시각화 하면 효과적으로 그래프를 검증할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20546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Q &amp; A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4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FEA3-4CA8-4BFC-969E-3BCD5EF2F612}"/>
              </a:ext>
            </a:extLst>
          </p:cNvPr>
          <p:cNvSpPr txBox="1"/>
          <p:nvPr/>
        </p:nvSpPr>
        <p:spPr>
          <a:xfrm>
            <a:off x="734185" y="1678924"/>
            <a:ext cx="2818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</a:t>
            </a:r>
            <a:r>
              <a:rPr lang="ko-KR" altLang="en-US" sz="1400" b="1" dirty="0"/>
              <a:t>텐서플로우의 기본 구조와 원리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BD8F8-685D-4389-9160-A17A54BBFF5E}"/>
              </a:ext>
            </a:extLst>
          </p:cNvPr>
          <p:cNvSpPr/>
          <p:nvPr/>
        </p:nvSpPr>
        <p:spPr>
          <a:xfrm>
            <a:off x="734185" y="1770492"/>
            <a:ext cx="4572000" cy="7035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</a:t>
            </a:r>
            <a:r>
              <a:rPr lang="ko-KR" altLang="en-US" sz="1400" b="1" dirty="0"/>
              <a:t>기본 모듈 구현해보기</a:t>
            </a:r>
            <a:endParaRPr lang="en-US" altLang="ko-KR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1F9DD-DED7-47EC-A857-C9216E7AE24A}"/>
              </a:ext>
            </a:extLst>
          </p:cNvPr>
          <p:cNvSpPr txBox="1"/>
          <p:nvPr/>
        </p:nvSpPr>
        <p:spPr>
          <a:xfrm>
            <a:off x="206931" y="1323950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목표 </a:t>
            </a:r>
            <a:r>
              <a:rPr lang="en-US" altLang="ko-KR" sz="1400" b="1" dirty="0"/>
              <a:t>:  </a:t>
            </a:r>
            <a:r>
              <a:rPr lang="ko-KR" altLang="en-US" sz="1400" dirty="0"/>
              <a:t>텐서플로우의 기본 구조에 대하여 이해한다</a:t>
            </a:r>
            <a:endParaRPr lang="en-US" altLang="ko-KR" sz="14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D2A3E3-2F84-4B3F-9BFF-64868248D353}"/>
              </a:ext>
            </a:extLst>
          </p:cNvPr>
          <p:cNvSpPr/>
          <p:nvPr/>
        </p:nvSpPr>
        <p:spPr>
          <a:xfrm>
            <a:off x="734185" y="2287787"/>
            <a:ext cx="4572000" cy="7035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3. </a:t>
            </a:r>
            <a:r>
              <a:rPr lang="ko-KR" altLang="en-US" sz="1400" b="1" dirty="0"/>
              <a:t>시각화 도구 </a:t>
            </a:r>
            <a:r>
              <a:rPr lang="en-US" altLang="ko-KR" sz="1400" b="1" dirty="0"/>
              <a:t>Tensor board </a:t>
            </a:r>
            <a:r>
              <a:rPr lang="ko-KR" altLang="en-US" sz="1400" b="1" dirty="0"/>
              <a:t>맛보기</a:t>
            </a:r>
            <a:endParaRPr lang="en-US" altLang="ko-KR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6ADBEF-75FF-4843-8481-D36056177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87" y="3862363"/>
            <a:ext cx="3112596" cy="20343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356ECAC-F806-4ADC-BF15-161B38570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089" y="3799601"/>
            <a:ext cx="3133828" cy="20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3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Imperative Programs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E22E9A-9E0F-4E2C-8925-A007077A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14" y="1121644"/>
            <a:ext cx="6779172" cy="35440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619481-C4C6-47A7-9189-8410A51DDE0D}"/>
              </a:ext>
            </a:extLst>
          </p:cNvPr>
          <p:cNvSpPr txBox="1"/>
          <p:nvPr/>
        </p:nvSpPr>
        <p:spPr>
          <a:xfrm>
            <a:off x="206931" y="4806162"/>
            <a:ext cx="8135945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C,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C++, Java </a:t>
            </a:r>
            <a:r>
              <a:rPr lang="ko-KR" altLang="en-US" sz="1400" b="1" dirty="0"/>
              <a:t>등 대부분의 언어에서 사용되는 프로그래밍 방식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정의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선언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와 메모리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할당이 동시에 일어난다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각각의 데이터가 각자의 메모리공간을 할당 받는다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7768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Imperative Programs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2E9C5A-20D6-4E19-8AA7-3D2D52A47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14"/>
          <a:stretch/>
        </p:blipFill>
        <p:spPr>
          <a:xfrm>
            <a:off x="303372" y="4510559"/>
            <a:ext cx="5067100" cy="16578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B1BF29-0AA3-44AB-BEB4-4AECE798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7" y="1220384"/>
            <a:ext cx="4814763" cy="29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5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Symbolic Programs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CFDB8-6678-4B0A-A14E-98D3A6389854}"/>
              </a:ext>
            </a:extLst>
          </p:cNvPr>
          <p:cNvSpPr txBox="1"/>
          <p:nvPr/>
        </p:nvSpPr>
        <p:spPr>
          <a:xfrm>
            <a:off x="206931" y="5044866"/>
            <a:ext cx="8135945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정의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선언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와 메모리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데이터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할당이 동시에 일어나지 않는다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딥 러닝 프레임워크 </a:t>
            </a:r>
            <a:r>
              <a:rPr lang="en-US" altLang="ko-KR" sz="1400" b="1" dirty="0"/>
              <a:t>: TensorFlow, Caffe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/>
              <a:t>*</a:t>
            </a:r>
            <a:r>
              <a:rPr lang="ko-KR" altLang="en-US" sz="1400" b="1" dirty="0"/>
              <a:t>실행 도중에 그래프의 내용을 수정하기 힘들다 </a:t>
            </a:r>
            <a:r>
              <a:rPr lang="en-US" altLang="ko-KR" sz="1400" b="1" dirty="0"/>
              <a:t>(static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graph)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B60444-D1A0-4C84-ADAA-485676FB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55" y="1108504"/>
            <a:ext cx="5171090" cy="19405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6DF26D-0E7B-4744-B199-F13626E7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81" y="3415424"/>
            <a:ext cx="1597572" cy="1022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D4D107-81DA-4918-8067-8E8E22697EB8}"/>
              </a:ext>
            </a:extLst>
          </p:cNvPr>
          <p:cNvSpPr txBox="1"/>
          <p:nvPr/>
        </p:nvSpPr>
        <p:spPr>
          <a:xfrm>
            <a:off x="1083624" y="4418129"/>
            <a:ext cx="164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1. Symbol(Graph)</a:t>
            </a:r>
            <a:r>
              <a:rPr lang="ko-KR" altLang="en-US" sz="1200" b="1" dirty="0"/>
              <a:t> 정의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052ABF5-494B-4E70-83E2-45A00AD7FCC6}"/>
              </a:ext>
            </a:extLst>
          </p:cNvPr>
          <p:cNvSpPr/>
          <p:nvPr/>
        </p:nvSpPr>
        <p:spPr>
          <a:xfrm>
            <a:off x="3099371" y="3852041"/>
            <a:ext cx="331075" cy="241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E4E379-B7F0-4BE8-B0F7-A17F67693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88" y="3777089"/>
            <a:ext cx="1040524" cy="666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96FF44-09F4-410A-AD29-2C5F2AF51EF8}"/>
              </a:ext>
            </a:extLst>
          </p:cNvPr>
          <p:cNvSpPr txBox="1"/>
          <p:nvPr/>
        </p:nvSpPr>
        <p:spPr>
          <a:xfrm>
            <a:off x="3671060" y="4418129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2. </a:t>
            </a:r>
            <a:r>
              <a:rPr lang="ko-KR" altLang="en-US" sz="1200" b="1" dirty="0"/>
              <a:t>값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메모리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할당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394A09-80D4-47E5-9F63-559D5549FF76}"/>
              </a:ext>
            </a:extLst>
          </p:cNvPr>
          <p:cNvSpPr/>
          <p:nvPr/>
        </p:nvSpPr>
        <p:spPr>
          <a:xfrm>
            <a:off x="3861371" y="3462934"/>
            <a:ext cx="1408386" cy="188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allocation</a:t>
            </a:r>
            <a:endParaRPr lang="ko-KR" altLang="en-US" b="1" dirty="0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2E9E3669-C41C-453D-B528-3815B6698385}"/>
              </a:ext>
            </a:extLst>
          </p:cNvPr>
          <p:cNvSpPr/>
          <p:nvPr/>
        </p:nvSpPr>
        <p:spPr>
          <a:xfrm>
            <a:off x="4213467" y="3706458"/>
            <a:ext cx="688428" cy="8130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5E6679D-ADBB-4332-81CF-75ECAFC2F552}"/>
              </a:ext>
            </a:extLst>
          </p:cNvPr>
          <p:cNvSpPr/>
          <p:nvPr/>
        </p:nvSpPr>
        <p:spPr>
          <a:xfrm>
            <a:off x="5799388" y="3852041"/>
            <a:ext cx="331075" cy="241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F3E968A-EEEF-4593-8ADE-39378068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05" y="3363826"/>
            <a:ext cx="1040524" cy="6662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B52F11-6C86-4C6A-A8F5-A9A050E176C2}"/>
              </a:ext>
            </a:extLst>
          </p:cNvPr>
          <p:cNvSpPr txBox="1"/>
          <p:nvPr/>
        </p:nvSpPr>
        <p:spPr>
          <a:xfrm>
            <a:off x="6261857" y="4418129"/>
            <a:ext cx="2081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3. </a:t>
            </a:r>
            <a:r>
              <a:rPr lang="ko-KR" altLang="en-US" sz="1200" b="1" dirty="0"/>
              <a:t>결과값 출력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그래프 실행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F82589-63AE-4341-881E-6115E08E1374}"/>
              </a:ext>
            </a:extLst>
          </p:cNvPr>
          <p:cNvSpPr/>
          <p:nvPr/>
        </p:nvSpPr>
        <p:spPr>
          <a:xfrm>
            <a:off x="6667632" y="4142422"/>
            <a:ext cx="1408386" cy="1889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output</a:t>
            </a:r>
            <a:endParaRPr lang="ko-KR" altLang="en-US" b="1" dirty="0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AD7CF2A-560E-45FF-A61B-826D8C5FD2AD}"/>
              </a:ext>
            </a:extLst>
          </p:cNvPr>
          <p:cNvSpPr/>
          <p:nvPr/>
        </p:nvSpPr>
        <p:spPr>
          <a:xfrm>
            <a:off x="7067918" y="4006552"/>
            <a:ext cx="688428" cy="8130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2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A909528-2999-4863-8BED-66C5628F1CCE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Symbolic Programs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73451F3-3416-4752-878B-8BF692C8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0" y="1256744"/>
            <a:ext cx="3765422" cy="352071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F586DFD-9E7F-4730-882E-665189F3DEA8}"/>
              </a:ext>
            </a:extLst>
          </p:cNvPr>
          <p:cNvGrpSpPr/>
          <p:nvPr/>
        </p:nvGrpSpPr>
        <p:grpSpPr>
          <a:xfrm>
            <a:off x="368520" y="5221258"/>
            <a:ext cx="5498879" cy="856968"/>
            <a:chOff x="5253373" y="3588032"/>
            <a:chExt cx="3238778" cy="43553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EF84751-B480-4261-BAD3-8C207BD16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344"/>
            <a:stretch/>
          </p:blipFill>
          <p:spPr>
            <a:xfrm>
              <a:off x="5253373" y="3588032"/>
              <a:ext cx="3238778" cy="209986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F13305-1CC8-4DE8-A008-7DC2D8B81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1063" r="23022" b="-42"/>
            <a:stretch/>
          </p:blipFill>
          <p:spPr>
            <a:xfrm>
              <a:off x="5253373" y="3798018"/>
              <a:ext cx="3238778" cy="225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41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659E2FB-E697-463E-A6A5-E7C4EBB3EA0A}"/>
              </a:ext>
            </a:extLst>
          </p:cNvPr>
          <p:cNvSpPr txBox="1"/>
          <p:nvPr/>
        </p:nvSpPr>
        <p:spPr>
          <a:xfrm>
            <a:off x="206931" y="1297421"/>
            <a:ext cx="8135945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그래프 구조가 정적이기 때문에 더 엄격한 메모리 최적화가 가능하여 메모리 효율이 좋다</a:t>
            </a:r>
            <a:endParaRPr lang="en-US" altLang="ko-KR" sz="1400" b="1" dirty="0"/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56762A2B-63C4-4169-B0C4-25F117D84A9A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Symbolic programming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방식을 왜 사용하는가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A9B2EF-789B-4F9C-A766-774C1DBC9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0" y="1918913"/>
            <a:ext cx="5969000" cy="1541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761B6C-1023-4647-9F52-40A19A724274}"/>
              </a:ext>
            </a:extLst>
          </p:cNvPr>
          <p:cNvSpPr txBox="1"/>
          <p:nvPr/>
        </p:nvSpPr>
        <p:spPr>
          <a:xfrm>
            <a:off x="2514600" y="3658468"/>
            <a:ext cx="411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</a:t>
            </a:r>
            <a:r>
              <a:rPr lang="ko-KR" altLang="en-US" sz="1600" b="1" dirty="0"/>
              <a:t>의 메모리공간을 </a:t>
            </a:r>
            <a:r>
              <a:rPr lang="en-US" altLang="ko-KR" sz="1600" b="1" dirty="0"/>
              <a:t>D</a:t>
            </a:r>
            <a:r>
              <a:rPr lang="ko-KR" altLang="en-US" sz="1600" b="1" dirty="0"/>
              <a:t>를 위해 재사용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1ECE2-4CAC-49AC-9853-F12A602AC5B9}"/>
              </a:ext>
            </a:extLst>
          </p:cNvPr>
          <p:cNvSpPr txBox="1"/>
          <p:nvPr/>
        </p:nvSpPr>
        <p:spPr>
          <a:xfrm>
            <a:off x="206931" y="4643871"/>
            <a:ext cx="8135945" cy="1026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그래프 구조가 정적이기 때문에 그래프를 저장하고 불러오는데 유리하다</a:t>
            </a: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다른 시스템으로 이식하기 좋다</a:t>
            </a:r>
            <a:r>
              <a:rPr lang="en-US" altLang="ko-KR" sz="1400" b="1" dirty="0"/>
              <a:t>. </a:t>
            </a:r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347C693F-1E7D-4BCE-9588-B4A6D9E7A112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TensorFlow : Imperative VS Symbolic programs </a:t>
            </a:r>
          </a:p>
        </p:txBody>
      </p:sp>
    </p:spTree>
    <p:extLst>
      <p:ext uri="{BB962C8B-B14F-4D97-AF65-F5344CB8AC3E}">
        <p14:creationId xmlns:p14="http://schemas.microsoft.com/office/powerpoint/2010/main" val="300387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20678</TotalTime>
  <Words>830</Words>
  <Application>Microsoft Office PowerPoint</Application>
  <PresentationFormat>화면 슬라이드 쇼(4:3)</PresentationFormat>
  <Paragraphs>165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맑은 고딕</vt:lpstr>
      <vt:lpstr>Arial</vt:lpstr>
      <vt:lpstr>Arial Narrow</vt:lpstr>
      <vt:lpstr>Calibri</vt:lpstr>
      <vt:lpstr>Tahoma</vt:lpstr>
      <vt:lpstr>Wingdings</vt:lpstr>
      <vt:lpstr>Office Theme</vt:lpstr>
      <vt:lpstr>TensorFlow 커스텀 모듈 직접 구현해보기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</dc:creator>
  <cp:lastModifiedBy>김 도현</cp:lastModifiedBy>
  <cp:revision>360</cp:revision>
  <cp:lastPrinted>2017-11-10T19:08:48Z</cp:lastPrinted>
  <dcterms:created xsi:type="dcterms:W3CDTF">2017-10-21T11:07:25Z</dcterms:created>
  <dcterms:modified xsi:type="dcterms:W3CDTF">2018-06-24T06:55:09Z</dcterms:modified>
</cp:coreProperties>
</file>